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574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Kolektyvai!$B$34</c:f>
              <c:strCache>
                <c:ptCount val="1"/>
                <c:pt idx="0">
                  <c:v> kolektyvai</c:v>
                </c:pt>
              </c:strCache>
            </c:strRef>
          </c:tx>
          <c:invertIfNegative val="0"/>
          <c:cat>
            <c:strRef>
              <c:f>Kolektyvai!$A$35:$A$57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Kolektyvai!$B$35:$B$57</c:f>
              <c:numCache>
                <c:formatCode>General</c:formatCode>
                <c:ptCount val="23"/>
                <c:pt idx="0">
                  <c:v>2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6</c:v>
                </c:pt>
                <c:pt idx="13">
                  <c:v>4</c:v>
                </c:pt>
                <c:pt idx="14">
                  <c:v>4</c:v>
                </c:pt>
                <c:pt idx="15">
                  <c:v>1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3</c:v>
                </c:pt>
                <c:pt idx="20">
                  <c:v>2</c:v>
                </c:pt>
                <c:pt idx="21">
                  <c:v>3</c:v>
                </c:pt>
                <c:pt idx="22">
                  <c:v>6</c:v>
                </c:pt>
              </c:numCache>
            </c:numRef>
          </c:val>
        </c:ser>
        <c:ser>
          <c:idx val="1"/>
          <c:order val="1"/>
          <c:tx>
            <c:strRef>
              <c:f>Kolektyvai!$C$34</c:f>
              <c:strCache>
                <c:ptCount val="1"/>
                <c:pt idx="0">
                  <c:v>dalyviai</c:v>
                </c:pt>
              </c:strCache>
            </c:strRef>
          </c:tx>
          <c:invertIfNegative val="0"/>
          <c:cat>
            <c:strRef>
              <c:f>Kolektyvai!$A$35:$A$57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Kolektyvai!$C$35:$C$57</c:f>
              <c:numCache>
                <c:formatCode>General</c:formatCode>
                <c:ptCount val="23"/>
                <c:pt idx="0">
                  <c:v>12</c:v>
                </c:pt>
                <c:pt idx="1">
                  <c:v>20</c:v>
                </c:pt>
                <c:pt idx="2">
                  <c:v>97</c:v>
                </c:pt>
                <c:pt idx="3">
                  <c:v>31</c:v>
                </c:pt>
                <c:pt idx="4">
                  <c:v>50</c:v>
                </c:pt>
                <c:pt idx="5">
                  <c:v>4</c:v>
                </c:pt>
                <c:pt idx="6">
                  <c:v>19</c:v>
                </c:pt>
                <c:pt idx="7">
                  <c:v>25</c:v>
                </c:pt>
                <c:pt idx="8">
                  <c:v>16</c:v>
                </c:pt>
                <c:pt idx="9">
                  <c:v>26</c:v>
                </c:pt>
                <c:pt idx="10">
                  <c:v>46</c:v>
                </c:pt>
                <c:pt idx="11">
                  <c:v>28</c:v>
                </c:pt>
                <c:pt idx="12">
                  <c:v>41</c:v>
                </c:pt>
                <c:pt idx="13">
                  <c:v>28</c:v>
                </c:pt>
                <c:pt idx="14">
                  <c:v>107</c:v>
                </c:pt>
                <c:pt idx="15">
                  <c:v>10</c:v>
                </c:pt>
                <c:pt idx="16">
                  <c:v>16</c:v>
                </c:pt>
                <c:pt idx="17">
                  <c:v>10</c:v>
                </c:pt>
                <c:pt idx="18">
                  <c:v>22</c:v>
                </c:pt>
                <c:pt idx="19">
                  <c:v>28</c:v>
                </c:pt>
                <c:pt idx="20">
                  <c:v>22</c:v>
                </c:pt>
                <c:pt idx="21">
                  <c:v>54</c:v>
                </c:pt>
                <c:pt idx="22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762112"/>
        <c:axId val="221556672"/>
      </c:barChart>
      <c:catAx>
        <c:axId val="9276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1556672"/>
        <c:crosses val="autoZero"/>
        <c:auto val="1"/>
        <c:lblAlgn val="ctr"/>
        <c:lblOffset val="100"/>
        <c:noMultiLvlLbl val="0"/>
      </c:catAx>
      <c:valAx>
        <c:axId val="221556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762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Kolektyvai!$B$61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Kolektyvai!$A$62:$A$84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Kolektyvai!$B$62:$B$84</c:f>
              <c:numCache>
                <c:formatCode>General</c:formatCode>
                <c:ptCount val="23"/>
                <c:pt idx="0">
                  <c:v>2</c:v>
                </c:pt>
                <c:pt idx="1">
                  <c:v>2</c:v>
                </c:pt>
                <c:pt idx="2">
                  <c:v>8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4</c:v>
                </c:pt>
                <c:pt idx="10">
                  <c:v>6</c:v>
                </c:pt>
                <c:pt idx="11">
                  <c:v>1</c:v>
                </c:pt>
                <c:pt idx="12">
                  <c:v>4</c:v>
                </c:pt>
                <c:pt idx="13">
                  <c:v>3</c:v>
                </c:pt>
                <c:pt idx="14">
                  <c:v>6</c:v>
                </c:pt>
                <c:pt idx="15">
                  <c:v>1</c:v>
                </c:pt>
                <c:pt idx="16">
                  <c:v>3</c:v>
                </c:pt>
                <c:pt idx="17">
                  <c:v>0</c:v>
                </c:pt>
                <c:pt idx="18">
                  <c:v>1</c:v>
                </c:pt>
                <c:pt idx="19">
                  <c:v>3</c:v>
                </c:pt>
                <c:pt idx="20">
                  <c:v>2</c:v>
                </c:pt>
                <c:pt idx="21">
                  <c:v>4</c:v>
                </c:pt>
                <c:pt idx="22">
                  <c:v>5</c:v>
                </c:pt>
              </c:numCache>
            </c:numRef>
          </c:val>
        </c:ser>
        <c:ser>
          <c:idx val="1"/>
          <c:order val="1"/>
          <c:tx>
            <c:strRef>
              <c:f>Kolektyvai!$C$61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Kolektyvai!$A$62:$A$84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Kolektyvai!$C$62:$C$84</c:f>
              <c:numCache>
                <c:formatCode>General</c:formatCode>
                <c:ptCount val="23"/>
                <c:pt idx="0">
                  <c:v>2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6</c:v>
                </c:pt>
                <c:pt idx="13">
                  <c:v>4</c:v>
                </c:pt>
                <c:pt idx="14">
                  <c:v>4</c:v>
                </c:pt>
                <c:pt idx="15">
                  <c:v>1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3</c:v>
                </c:pt>
                <c:pt idx="20">
                  <c:v>2</c:v>
                </c:pt>
                <c:pt idx="21">
                  <c:v>3</c:v>
                </c:pt>
                <c:pt idx="2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763648"/>
        <c:axId val="93077504"/>
      </c:barChart>
      <c:catAx>
        <c:axId val="927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3077504"/>
        <c:crosses val="autoZero"/>
        <c:auto val="1"/>
        <c:lblAlgn val="ctr"/>
        <c:lblOffset val="100"/>
        <c:noMultiLvlLbl val="0"/>
      </c:catAx>
      <c:valAx>
        <c:axId val="93077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763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Kolektyvai!$B$87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Kolektyvai!$A$88:$A$110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Kolektyvai!$B$88:$B$110</c:f>
              <c:numCache>
                <c:formatCode>General</c:formatCode>
                <c:ptCount val="23"/>
                <c:pt idx="0">
                  <c:v>12</c:v>
                </c:pt>
                <c:pt idx="1">
                  <c:v>20</c:v>
                </c:pt>
                <c:pt idx="2">
                  <c:v>134</c:v>
                </c:pt>
                <c:pt idx="3">
                  <c:v>29</c:v>
                </c:pt>
                <c:pt idx="4">
                  <c:v>46</c:v>
                </c:pt>
                <c:pt idx="5">
                  <c:v>4</c:v>
                </c:pt>
                <c:pt idx="6">
                  <c:v>27</c:v>
                </c:pt>
                <c:pt idx="7">
                  <c:v>23</c:v>
                </c:pt>
                <c:pt idx="8">
                  <c:v>28</c:v>
                </c:pt>
                <c:pt idx="9">
                  <c:v>33</c:v>
                </c:pt>
                <c:pt idx="10">
                  <c:v>46</c:v>
                </c:pt>
                <c:pt idx="11">
                  <c:v>10</c:v>
                </c:pt>
                <c:pt idx="12">
                  <c:v>24</c:v>
                </c:pt>
                <c:pt idx="13">
                  <c:v>20</c:v>
                </c:pt>
                <c:pt idx="14">
                  <c:v>98</c:v>
                </c:pt>
                <c:pt idx="15">
                  <c:v>10</c:v>
                </c:pt>
                <c:pt idx="16">
                  <c:v>16</c:v>
                </c:pt>
                <c:pt idx="17">
                  <c:v>0</c:v>
                </c:pt>
                <c:pt idx="18">
                  <c:v>15</c:v>
                </c:pt>
                <c:pt idx="19">
                  <c:v>26</c:v>
                </c:pt>
                <c:pt idx="20">
                  <c:v>23</c:v>
                </c:pt>
                <c:pt idx="21">
                  <c:v>43</c:v>
                </c:pt>
                <c:pt idx="22">
                  <c:v>30</c:v>
                </c:pt>
              </c:numCache>
            </c:numRef>
          </c:val>
        </c:ser>
        <c:ser>
          <c:idx val="1"/>
          <c:order val="1"/>
          <c:tx>
            <c:strRef>
              <c:f>Kolektyvai!$C$87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Kolektyvai!$A$88:$A$110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Kolektyvai!$C$88:$C$110</c:f>
              <c:numCache>
                <c:formatCode>General</c:formatCode>
                <c:ptCount val="23"/>
                <c:pt idx="0">
                  <c:v>12</c:v>
                </c:pt>
                <c:pt idx="1">
                  <c:v>20</c:v>
                </c:pt>
                <c:pt idx="2">
                  <c:v>97</c:v>
                </c:pt>
                <c:pt idx="3">
                  <c:v>31</c:v>
                </c:pt>
                <c:pt idx="4">
                  <c:v>50</c:v>
                </c:pt>
                <c:pt idx="5">
                  <c:v>4</c:v>
                </c:pt>
                <c:pt idx="6">
                  <c:v>19</c:v>
                </c:pt>
                <c:pt idx="7">
                  <c:v>25</c:v>
                </c:pt>
                <c:pt idx="8">
                  <c:v>16</c:v>
                </c:pt>
                <c:pt idx="9">
                  <c:v>26</c:v>
                </c:pt>
                <c:pt idx="10">
                  <c:v>46</c:v>
                </c:pt>
                <c:pt idx="11">
                  <c:v>28</c:v>
                </c:pt>
                <c:pt idx="12">
                  <c:v>41</c:v>
                </c:pt>
                <c:pt idx="13">
                  <c:v>28</c:v>
                </c:pt>
                <c:pt idx="14">
                  <c:v>107</c:v>
                </c:pt>
                <c:pt idx="15">
                  <c:v>10</c:v>
                </c:pt>
                <c:pt idx="16">
                  <c:v>16</c:v>
                </c:pt>
                <c:pt idx="17">
                  <c:v>10</c:v>
                </c:pt>
                <c:pt idx="18">
                  <c:v>22</c:v>
                </c:pt>
                <c:pt idx="19">
                  <c:v>28</c:v>
                </c:pt>
                <c:pt idx="20">
                  <c:v>22</c:v>
                </c:pt>
                <c:pt idx="21">
                  <c:v>54</c:v>
                </c:pt>
                <c:pt idx="22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85120"/>
        <c:axId val="93082112"/>
      </c:barChart>
      <c:catAx>
        <c:axId val="9408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3082112"/>
        <c:crosses val="autoZero"/>
        <c:auto val="1"/>
        <c:lblAlgn val="ctr"/>
        <c:lblOffset val="100"/>
        <c:noMultiLvlLbl val="0"/>
      </c:catAx>
      <c:valAx>
        <c:axId val="93082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085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Veikla!$B$37</c:f>
              <c:strCache>
                <c:ptCount val="1"/>
                <c:pt idx="0">
                  <c:v>Vietoje</c:v>
                </c:pt>
              </c:strCache>
            </c:strRef>
          </c:tx>
          <c:invertIfNegative val="0"/>
          <c:cat>
            <c:strRef>
              <c:f>Veikla!$A$38:$A$60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Veikla!$B$38:$B$60</c:f>
              <c:numCache>
                <c:formatCode>General</c:formatCode>
                <c:ptCount val="23"/>
                <c:pt idx="0">
                  <c:v>5</c:v>
                </c:pt>
                <c:pt idx="1">
                  <c:v>10</c:v>
                </c:pt>
                <c:pt idx="2">
                  <c:v>18</c:v>
                </c:pt>
                <c:pt idx="3">
                  <c:v>6</c:v>
                </c:pt>
                <c:pt idx="4">
                  <c:v>24</c:v>
                </c:pt>
                <c:pt idx="5">
                  <c:v>10</c:v>
                </c:pt>
                <c:pt idx="6">
                  <c:v>2</c:v>
                </c:pt>
                <c:pt idx="7">
                  <c:v>15</c:v>
                </c:pt>
                <c:pt idx="8">
                  <c:v>6</c:v>
                </c:pt>
                <c:pt idx="9">
                  <c:v>7</c:v>
                </c:pt>
                <c:pt idx="10">
                  <c:v>17</c:v>
                </c:pt>
                <c:pt idx="11">
                  <c:v>8</c:v>
                </c:pt>
                <c:pt idx="12">
                  <c:v>6</c:v>
                </c:pt>
                <c:pt idx="13">
                  <c:v>8</c:v>
                </c:pt>
                <c:pt idx="14">
                  <c:v>5</c:v>
                </c:pt>
                <c:pt idx="15">
                  <c:v>6</c:v>
                </c:pt>
                <c:pt idx="16">
                  <c:v>4</c:v>
                </c:pt>
                <c:pt idx="17">
                  <c:v>0</c:v>
                </c:pt>
                <c:pt idx="18">
                  <c:v>6</c:v>
                </c:pt>
                <c:pt idx="19">
                  <c:v>5</c:v>
                </c:pt>
                <c:pt idx="20">
                  <c:v>13</c:v>
                </c:pt>
                <c:pt idx="21">
                  <c:v>18</c:v>
                </c:pt>
                <c:pt idx="22">
                  <c:v>4</c:v>
                </c:pt>
              </c:numCache>
            </c:numRef>
          </c:val>
        </c:ser>
        <c:ser>
          <c:idx val="1"/>
          <c:order val="1"/>
          <c:tx>
            <c:strRef>
              <c:f>Veikla!$C$37</c:f>
              <c:strCache>
                <c:ptCount val="1"/>
                <c:pt idx="0">
                  <c:v>Išvykose</c:v>
                </c:pt>
              </c:strCache>
            </c:strRef>
          </c:tx>
          <c:invertIfNegative val="0"/>
          <c:cat>
            <c:strRef>
              <c:f>Veikla!$A$38:$A$60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Veikla!$C$38:$C$60</c:f>
              <c:numCache>
                <c:formatCode>General</c:formatCode>
                <c:ptCount val="23"/>
                <c:pt idx="0">
                  <c:v>6</c:v>
                </c:pt>
                <c:pt idx="1">
                  <c:v>12</c:v>
                </c:pt>
                <c:pt idx="2">
                  <c:v>53</c:v>
                </c:pt>
                <c:pt idx="3">
                  <c:v>13</c:v>
                </c:pt>
                <c:pt idx="4">
                  <c:v>16</c:v>
                </c:pt>
                <c:pt idx="5">
                  <c:v>2</c:v>
                </c:pt>
                <c:pt idx="6">
                  <c:v>7</c:v>
                </c:pt>
                <c:pt idx="7">
                  <c:v>3</c:v>
                </c:pt>
                <c:pt idx="8">
                  <c:v>7</c:v>
                </c:pt>
                <c:pt idx="9">
                  <c:v>3</c:v>
                </c:pt>
                <c:pt idx="10">
                  <c:v>40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21</c:v>
                </c:pt>
                <c:pt idx="15">
                  <c:v>2</c:v>
                </c:pt>
                <c:pt idx="16">
                  <c:v>3</c:v>
                </c:pt>
                <c:pt idx="17">
                  <c:v>0</c:v>
                </c:pt>
                <c:pt idx="18">
                  <c:v>4</c:v>
                </c:pt>
                <c:pt idx="19">
                  <c:v>0</c:v>
                </c:pt>
                <c:pt idx="20">
                  <c:v>9</c:v>
                </c:pt>
                <c:pt idx="21">
                  <c:v>5</c:v>
                </c:pt>
                <c:pt idx="2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925184"/>
        <c:axId val="221558976"/>
      </c:barChart>
      <c:catAx>
        <c:axId val="17692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1558976"/>
        <c:crosses val="autoZero"/>
        <c:auto val="1"/>
        <c:lblAlgn val="ctr"/>
        <c:lblOffset val="100"/>
        <c:noMultiLvlLbl val="0"/>
      </c:catAx>
      <c:valAx>
        <c:axId val="221558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6925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Veikla!$B$63</c:f>
              <c:strCache>
                <c:ptCount val="1"/>
                <c:pt idx="0">
                  <c:v>28 eil. 2016</c:v>
                </c:pt>
              </c:strCache>
            </c:strRef>
          </c:tx>
          <c:invertIfNegative val="0"/>
          <c:cat>
            <c:strRef>
              <c:f>Veikla!$A$64:$A$86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Veikla!$B$64:$B$86</c:f>
              <c:numCache>
                <c:formatCode>General</c:formatCode>
                <c:ptCount val="23"/>
                <c:pt idx="0">
                  <c:v>265</c:v>
                </c:pt>
                <c:pt idx="1">
                  <c:v>1890</c:v>
                </c:pt>
                <c:pt idx="2">
                  <c:v>875</c:v>
                </c:pt>
                <c:pt idx="3">
                  <c:v>1953</c:v>
                </c:pt>
                <c:pt idx="4">
                  <c:v>1596</c:v>
                </c:pt>
                <c:pt idx="5">
                  <c:v>58</c:v>
                </c:pt>
                <c:pt idx="6">
                  <c:v>363</c:v>
                </c:pt>
                <c:pt idx="7">
                  <c:v>720</c:v>
                </c:pt>
                <c:pt idx="8">
                  <c:v>336</c:v>
                </c:pt>
                <c:pt idx="9">
                  <c:v>814</c:v>
                </c:pt>
                <c:pt idx="10">
                  <c:v>858</c:v>
                </c:pt>
                <c:pt idx="11">
                  <c:v>850</c:v>
                </c:pt>
                <c:pt idx="12">
                  <c:v>1678</c:v>
                </c:pt>
                <c:pt idx="13">
                  <c:v>2072</c:v>
                </c:pt>
                <c:pt idx="14">
                  <c:v>4320</c:v>
                </c:pt>
                <c:pt idx="15">
                  <c:v>292</c:v>
                </c:pt>
                <c:pt idx="16">
                  <c:v>530</c:v>
                </c:pt>
                <c:pt idx="17">
                  <c:v>0</c:v>
                </c:pt>
                <c:pt idx="18">
                  <c:v>213</c:v>
                </c:pt>
                <c:pt idx="19">
                  <c:v>156</c:v>
                </c:pt>
                <c:pt idx="20">
                  <c:v>1420</c:v>
                </c:pt>
                <c:pt idx="21">
                  <c:v>1887</c:v>
                </c:pt>
                <c:pt idx="22">
                  <c:v>7520</c:v>
                </c:pt>
              </c:numCache>
            </c:numRef>
          </c:val>
        </c:ser>
        <c:ser>
          <c:idx val="1"/>
          <c:order val="1"/>
          <c:tx>
            <c:strRef>
              <c:f>Veikla!$C$63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Veikla!$A$64:$A$86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Veikla!$C$64:$C$86</c:f>
              <c:numCache>
                <c:formatCode>General</c:formatCode>
                <c:ptCount val="23"/>
                <c:pt idx="0">
                  <c:v>670</c:v>
                </c:pt>
                <c:pt idx="1">
                  <c:v>2010</c:v>
                </c:pt>
                <c:pt idx="2">
                  <c:v>910</c:v>
                </c:pt>
                <c:pt idx="3">
                  <c:v>1706</c:v>
                </c:pt>
                <c:pt idx="4">
                  <c:v>1164</c:v>
                </c:pt>
                <c:pt idx="5">
                  <c:v>20</c:v>
                </c:pt>
                <c:pt idx="6">
                  <c:v>1105</c:v>
                </c:pt>
                <c:pt idx="7">
                  <c:v>1300</c:v>
                </c:pt>
                <c:pt idx="8">
                  <c:v>387</c:v>
                </c:pt>
                <c:pt idx="9">
                  <c:v>1274</c:v>
                </c:pt>
                <c:pt idx="10">
                  <c:v>893</c:v>
                </c:pt>
                <c:pt idx="11">
                  <c:v>2688</c:v>
                </c:pt>
                <c:pt idx="12">
                  <c:v>2414</c:v>
                </c:pt>
                <c:pt idx="13">
                  <c:v>800</c:v>
                </c:pt>
                <c:pt idx="14">
                  <c:v>2526</c:v>
                </c:pt>
                <c:pt idx="15">
                  <c:v>189</c:v>
                </c:pt>
                <c:pt idx="16">
                  <c:v>1488</c:v>
                </c:pt>
                <c:pt idx="17">
                  <c:v>260</c:v>
                </c:pt>
                <c:pt idx="18">
                  <c:v>215</c:v>
                </c:pt>
                <c:pt idx="19">
                  <c:v>440</c:v>
                </c:pt>
                <c:pt idx="20">
                  <c:v>1470</c:v>
                </c:pt>
                <c:pt idx="21">
                  <c:v>4456</c:v>
                </c:pt>
                <c:pt idx="22">
                  <c:v>3456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924160"/>
        <c:axId val="93113728"/>
      </c:barChart>
      <c:catAx>
        <c:axId val="17692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3113728"/>
        <c:crosses val="autoZero"/>
        <c:auto val="1"/>
        <c:lblAlgn val="ctr"/>
        <c:lblOffset val="100"/>
        <c:noMultiLvlLbl val="0"/>
      </c:catAx>
      <c:valAx>
        <c:axId val="9311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6924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Veikla!$B$89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Veikla!$A$90:$A$112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Veikla!$B$90:$B$112</c:f>
              <c:numCache>
                <c:formatCode>General</c:formatCode>
                <c:ptCount val="23"/>
                <c:pt idx="0">
                  <c:v>43</c:v>
                </c:pt>
                <c:pt idx="1">
                  <c:v>37</c:v>
                </c:pt>
                <c:pt idx="2">
                  <c:v>181</c:v>
                </c:pt>
                <c:pt idx="3">
                  <c:v>49</c:v>
                </c:pt>
                <c:pt idx="4">
                  <c:v>26</c:v>
                </c:pt>
                <c:pt idx="5">
                  <c:v>33</c:v>
                </c:pt>
                <c:pt idx="6">
                  <c:v>27</c:v>
                </c:pt>
                <c:pt idx="7">
                  <c:v>42</c:v>
                </c:pt>
                <c:pt idx="8">
                  <c:v>57</c:v>
                </c:pt>
                <c:pt idx="9">
                  <c:v>19</c:v>
                </c:pt>
                <c:pt idx="10">
                  <c:v>72</c:v>
                </c:pt>
                <c:pt idx="11">
                  <c:v>67</c:v>
                </c:pt>
                <c:pt idx="12">
                  <c:v>34</c:v>
                </c:pt>
                <c:pt idx="13">
                  <c:v>26</c:v>
                </c:pt>
                <c:pt idx="14">
                  <c:v>48</c:v>
                </c:pt>
                <c:pt idx="15">
                  <c:v>13</c:v>
                </c:pt>
                <c:pt idx="16">
                  <c:v>36</c:v>
                </c:pt>
                <c:pt idx="17">
                  <c:v>0</c:v>
                </c:pt>
                <c:pt idx="18">
                  <c:v>78</c:v>
                </c:pt>
                <c:pt idx="19">
                  <c:v>15</c:v>
                </c:pt>
                <c:pt idx="20">
                  <c:v>32</c:v>
                </c:pt>
                <c:pt idx="21">
                  <c:v>100</c:v>
                </c:pt>
                <c:pt idx="22">
                  <c:v>21</c:v>
                </c:pt>
              </c:numCache>
            </c:numRef>
          </c:val>
        </c:ser>
        <c:ser>
          <c:idx val="1"/>
          <c:order val="1"/>
          <c:tx>
            <c:strRef>
              <c:f>Veikla!$C$89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Veikla!$A$90:$A$112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Veikla!$C$90:$C$112</c:f>
              <c:numCache>
                <c:formatCode>General</c:formatCode>
                <c:ptCount val="23"/>
                <c:pt idx="0">
                  <c:v>28</c:v>
                </c:pt>
                <c:pt idx="1">
                  <c:v>44</c:v>
                </c:pt>
                <c:pt idx="2">
                  <c:v>190</c:v>
                </c:pt>
                <c:pt idx="3">
                  <c:v>50</c:v>
                </c:pt>
                <c:pt idx="4">
                  <c:v>59</c:v>
                </c:pt>
                <c:pt idx="5">
                  <c:v>51</c:v>
                </c:pt>
                <c:pt idx="6">
                  <c:v>26</c:v>
                </c:pt>
                <c:pt idx="7">
                  <c:v>35</c:v>
                </c:pt>
                <c:pt idx="8">
                  <c:v>15</c:v>
                </c:pt>
                <c:pt idx="9">
                  <c:v>34</c:v>
                </c:pt>
                <c:pt idx="10">
                  <c:v>80</c:v>
                </c:pt>
                <c:pt idx="11">
                  <c:v>64</c:v>
                </c:pt>
                <c:pt idx="12">
                  <c:v>34</c:v>
                </c:pt>
                <c:pt idx="13">
                  <c:v>22</c:v>
                </c:pt>
                <c:pt idx="14">
                  <c:v>56</c:v>
                </c:pt>
                <c:pt idx="15">
                  <c:v>12</c:v>
                </c:pt>
                <c:pt idx="16">
                  <c:v>37</c:v>
                </c:pt>
                <c:pt idx="17">
                  <c:v>17</c:v>
                </c:pt>
                <c:pt idx="18">
                  <c:v>74</c:v>
                </c:pt>
                <c:pt idx="19">
                  <c:v>27</c:v>
                </c:pt>
                <c:pt idx="20">
                  <c:v>32</c:v>
                </c:pt>
                <c:pt idx="21">
                  <c:v>105</c:v>
                </c:pt>
                <c:pt idx="22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290752"/>
        <c:axId val="221559552"/>
      </c:barChart>
      <c:catAx>
        <c:axId val="177290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1559552"/>
        <c:crosses val="autoZero"/>
        <c:auto val="1"/>
        <c:lblAlgn val="ctr"/>
        <c:lblOffset val="100"/>
        <c:noMultiLvlLbl val="0"/>
      </c:catAx>
      <c:valAx>
        <c:axId val="221559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7290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Lėšos!$B$40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Lėšos!$A$41:$A$63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 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Lėšos!$B$41:$B$63</c:f>
              <c:numCache>
                <c:formatCode>General</c:formatCode>
                <c:ptCount val="23"/>
                <c:pt idx="0">
                  <c:v>7915</c:v>
                </c:pt>
                <c:pt idx="1">
                  <c:v>8978</c:v>
                </c:pt>
                <c:pt idx="2">
                  <c:v>27553</c:v>
                </c:pt>
                <c:pt idx="3">
                  <c:v>9227</c:v>
                </c:pt>
                <c:pt idx="4">
                  <c:v>40620</c:v>
                </c:pt>
                <c:pt idx="5">
                  <c:v>4280</c:v>
                </c:pt>
                <c:pt idx="6">
                  <c:v>7169</c:v>
                </c:pt>
                <c:pt idx="7">
                  <c:v>14848</c:v>
                </c:pt>
                <c:pt idx="8">
                  <c:v>13874</c:v>
                </c:pt>
                <c:pt idx="9">
                  <c:v>13151</c:v>
                </c:pt>
                <c:pt idx="10">
                  <c:v>13509</c:v>
                </c:pt>
                <c:pt idx="11">
                  <c:v>12133</c:v>
                </c:pt>
                <c:pt idx="12">
                  <c:v>8078</c:v>
                </c:pt>
                <c:pt idx="13">
                  <c:v>4370</c:v>
                </c:pt>
                <c:pt idx="14">
                  <c:v>24123</c:v>
                </c:pt>
                <c:pt idx="15">
                  <c:v>3673</c:v>
                </c:pt>
                <c:pt idx="16">
                  <c:v>7661</c:v>
                </c:pt>
                <c:pt idx="17">
                  <c:v>0</c:v>
                </c:pt>
                <c:pt idx="18">
                  <c:v>9698</c:v>
                </c:pt>
                <c:pt idx="19">
                  <c:v>3359</c:v>
                </c:pt>
                <c:pt idx="20">
                  <c:v>9484</c:v>
                </c:pt>
                <c:pt idx="21">
                  <c:v>28775</c:v>
                </c:pt>
                <c:pt idx="22">
                  <c:v>28914</c:v>
                </c:pt>
              </c:numCache>
            </c:numRef>
          </c:val>
        </c:ser>
        <c:ser>
          <c:idx val="1"/>
          <c:order val="1"/>
          <c:tx>
            <c:strRef>
              <c:f>Lėšos!$C$40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Lėšos!$A$41:$A$63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 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Lėšos!$C$41:$C$63</c:f>
              <c:numCache>
                <c:formatCode>General</c:formatCode>
                <c:ptCount val="23"/>
                <c:pt idx="0">
                  <c:v>9058</c:v>
                </c:pt>
                <c:pt idx="1">
                  <c:v>11906.02</c:v>
                </c:pt>
                <c:pt idx="2">
                  <c:v>27869</c:v>
                </c:pt>
                <c:pt idx="3">
                  <c:v>10431.35</c:v>
                </c:pt>
                <c:pt idx="4">
                  <c:v>35704</c:v>
                </c:pt>
                <c:pt idx="5">
                  <c:v>7216</c:v>
                </c:pt>
                <c:pt idx="6">
                  <c:v>9417.2800000000007</c:v>
                </c:pt>
                <c:pt idx="7">
                  <c:v>17919.38</c:v>
                </c:pt>
                <c:pt idx="8">
                  <c:v>15286</c:v>
                </c:pt>
                <c:pt idx="9">
                  <c:v>14065</c:v>
                </c:pt>
                <c:pt idx="10">
                  <c:v>19023</c:v>
                </c:pt>
                <c:pt idx="11">
                  <c:v>14180</c:v>
                </c:pt>
                <c:pt idx="12">
                  <c:v>8574</c:v>
                </c:pt>
                <c:pt idx="13">
                  <c:v>5270</c:v>
                </c:pt>
                <c:pt idx="14">
                  <c:v>22592</c:v>
                </c:pt>
                <c:pt idx="15">
                  <c:v>4859</c:v>
                </c:pt>
                <c:pt idx="16">
                  <c:v>10406</c:v>
                </c:pt>
                <c:pt idx="17">
                  <c:v>0</c:v>
                </c:pt>
                <c:pt idx="18">
                  <c:v>10896</c:v>
                </c:pt>
                <c:pt idx="19">
                  <c:v>4612</c:v>
                </c:pt>
                <c:pt idx="20">
                  <c:v>10570</c:v>
                </c:pt>
                <c:pt idx="21">
                  <c:v>31790</c:v>
                </c:pt>
                <c:pt idx="22">
                  <c:v>26434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641152"/>
        <c:axId val="177219264"/>
      </c:barChart>
      <c:catAx>
        <c:axId val="18264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219264"/>
        <c:crosses val="autoZero"/>
        <c:auto val="1"/>
        <c:lblAlgn val="ctr"/>
        <c:lblOffset val="100"/>
        <c:noMultiLvlLbl val="0"/>
      </c:catAx>
      <c:valAx>
        <c:axId val="177219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2641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Lėšos!$B$66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Lėšos!$A$67:$A$89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 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Lėšos!$B$67:$B$89</c:f>
              <c:numCache>
                <c:formatCode>General</c:formatCode>
                <c:ptCount val="23"/>
                <c:pt idx="0">
                  <c:v>7000</c:v>
                </c:pt>
                <c:pt idx="1">
                  <c:v>3821</c:v>
                </c:pt>
                <c:pt idx="2">
                  <c:v>3685</c:v>
                </c:pt>
                <c:pt idx="3">
                  <c:v>900</c:v>
                </c:pt>
                <c:pt idx="4">
                  <c:v>136</c:v>
                </c:pt>
                <c:pt idx="5">
                  <c:v>7079</c:v>
                </c:pt>
                <c:pt idx="6">
                  <c:v>6070</c:v>
                </c:pt>
                <c:pt idx="7">
                  <c:v>14110</c:v>
                </c:pt>
                <c:pt idx="8">
                  <c:v>4153</c:v>
                </c:pt>
                <c:pt idx="9">
                  <c:v>2644</c:v>
                </c:pt>
                <c:pt idx="10">
                  <c:v>4178</c:v>
                </c:pt>
                <c:pt idx="11">
                  <c:v>4957</c:v>
                </c:pt>
                <c:pt idx="12">
                  <c:v>150</c:v>
                </c:pt>
                <c:pt idx="13">
                  <c:v>0</c:v>
                </c:pt>
                <c:pt idx="14">
                  <c:v>6613</c:v>
                </c:pt>
                <c:pt idx="15">
                  <c:v>280</c:v>
                </c:pt>
                <c:pt idx="16">
                  <c:v>155</c:v>
                </c:pt>
                <c:pt idx="17">
                  <c:v>0</c:v>
                </c:pt>
                <c:pt idx="18">
                  <c:v>1456</c:v>
                </c:pt>
                <c:pt idx="19">
                  <c:v>430</c:v>
                </c:pt>
                <c:pt idx="20">
                  <c:v>2200</c:v>
                </c:pt>
                <c:pt idx="21">
                  <c:v>8824</c:v>
                </c:pt>
                <c:pt idx="22">
                  <c:v>390</c:v>
                </c:pt>
              </c:numCache>
            </c:numRef>
          </c:val>
        </c:ser>
        <c:ser>
          <c:idx val="1"/>
          <c:order val="1"/>
          <c:tx>
            <c:strRef>
              <c:f>Lėšos!$C$66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Lėšos!$A$67:$A$89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 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Lėšos!$C$67:$C$89</c:f>
              <c:numCache>
                <c:formatCode>General</c:formatCode>
                <c:ptCount val="23"/>
                <c:pt idx="0">
                  <c:v>882</c:v>
                </c:pt>
                <c:pt idx="1">
                  <c:v>497</c:v>
                </c:pt>
                <c:pt idx="2">
                  <c:v>3550</c:v>
                </c:pt>
                <c:pt idx="3">
                  <c:v>1932</c:v>
                </c:pt>
                <c:pt idx="4">
                  <c:v>7584</c:v>
                </c:pt>
                <c:pt idx="5">
                  <c:v>2340</c:v>
                </c:pt>
                <c:pt idx="6">
                  <c:v>412</c:v>
                </c:pt>
                <c:pt idx="7">
                  <c:v>6710</c:v>
                </c:pt>
                <c:pt idx="8">
                  <c:v>340</c:v>
                </c:pt>
                <c:pt idx="9">
                  <c:v>5098</c:v>
                </c:pt>
                <c:pt idx="10">
                  <c:v>4292</c:v>
                </c:pt>
                <c:pt idx="11">
                  <c:v>4703</c:v>
                </c:pt>
                <c:pt idx="12">
                  <c:v>853</c:v>
                </c:pt>
                <c:pt idx="13">
                  <c:v>0</c:v>
                </c:pt>
                <c:pt idx="14">
                  <c:v>11860</c:v>
                </c:pt>
                <c:pt idx="15">
                  <c:v>0</c:v>
                </c:pt>
                <c:pt idx="16">
                  <c:v>200</c:v>
                </c:pt>
                <c:pt idx="17">
                  <c:v>0</c:v>
                </c:pt>
                <c:pt idx="18">
                  <c:v>1317</c:v>
                </c:pt>
                <c:pt idx="19">
                  <c:v>800</c:v>
                </c:pt>
                <c:pt idx="20">
                  <c:v>2052</c:v>
                </c:pt>
                <c:pt idx="21">
                  <c:v>6530</c:v>
                </c:pt>
                <c:pt idx="22">
                  <c:v>1796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749632"/>
        <c:axId val="177222144"/>
      </c:barChart>
      <c:catAx>
        <c:axId val="19174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222144"/>
        <c:crosses val="autoZero"/>
        <c:auto val="1"/>
        <c:lblAlgn val="ctr"/>
        <c:lblOffset val="100"/>
        <c:noMultiLvlLbl val="0"/>
      </c:catAx>
      <c:valAx>
        <c:axId val="177222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749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Lėšos!$B$92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Lėšos!$A$93:$A$115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 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Lėšos!$B$93:$B$115</c:f>
              <c:numCache>
                <c:formatCode>General</c:formatCode>
                <c:ptCount val="23"/>
                <c:pt idx="0">
                  <c:v>0</c:v>
                </c:pt>
                <c:pt idx="1">
                  <c:v>155</c:v>
                </c:pt>
                <c:pt idx="2">
                  <c:v>817</c:v>
                </c:pt>
                <c:pt idx="3">
                  <c:v>0</c:v>
                </c:pt>
                <c:pt idx="4">
                  <c:v>36</c:v>
                </c:pt>
                <c:pt idx="5">
                  <c:v>219</c:v>
                </c:pt>
                <c:pt idx="6">
                  <c:v>0</c:v>
                </c:pt>
                <c:pt idx="7">
                  <c:v>110</c:v>
                </c:pt>
                <c:pt idx="8">
                  <c:v>200</c:v>
                </c:pt>
                <c:pt idx="9">
                  <c:v>0</c:v>
                </c:pt>
                <c:pt idx="10">
                  <c:v>3273</c:v>
                </c:pt>
                <c:pt idx="11">
                  <c:v>529</c:v>
                </c:pt>
                <c:pt idx="12">
                  <c:v>0</c:v>
                </c:pt>
                <c:pt idx="13">
                  <c:v>0</c:v>
                </c:pt>
                <c:pt idx="14">
                  <c:v>113</c:v>
                </c:pt>
                <c:pt idx="15">
                  <c:v>0</c:v>
                </c:pt>
                <c:pt idx="16">
                  <c:v>55</c:v>
                </c:pt>
                <c:pt idx="17">
                  <c:v>0</c:v>
                </c:pt>
                <c:pt idx="18">
                  <c:v>636</c:v>
                </c:pt>
                <c:pt idx="19">
                  <c:v>0</c:v>
                </c:pt>
                <c:pt idx="20">
                  <c:v>0</c:v>
                </c:pt>
                <c:pt idx="21">
                  <c:v>2246</c:v>
                </c:pt>
                <c:pt idx="22">
                  <c:v>390</c:v>
                </c:pt>
              </c:numCache>
            </c:numRef>
          </c:val>
        </c:ser>
        <c:ser>
          <c:idx val="1"/>
          <c:order val="1"/>
          <c:tx>
            <c:strRef>
              <c:f>Lėšos!$C$92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Lėšos!$A$93:$A$115</c:f>
              <c:strCache>
                <c:ptCount val="23"/>
                <c:pt idx="0">
                  <c:v>Aleksandravėlės k.c.</c:v>
                </c:pt>
                <c:pt idx="1">
                  <c:v>Aukštakalnių k. c.</c:v>
                </c:pt>
                <c:pt idx="2">
                  <c:v>Bajorų k. c.</c:v>
                </c:pt>
                <c:pt idx="3">
                  <c:v>Duokiškio k. c.</c:v>
                </c:pt>
                <c:pt idx="4">
                  <c:v>Juodupės k.c.</c:v>
                </c:pt>
                <c:pt idx="5">
                  <c:v>Jūžintų k.c.</c:v>
                </c:pt>
                <c:pt idx="6">
                  <c:v>Kalvių k.c.</c:v>
                </c:pt>
                <c:pt idx="7">
                  <c:v>Kamajų k.c.</c:v>
                </c:pt>
                <c:pt idx="8">
                  <c:v>Kavoliškio k.c.</c:v>
                </c:pt>
                <c:pt idx="9">
                  <c:v>Kazliškio k.c.</c:v>
                </c:pt>
                <c:pt idx="10">
                  <c:v>Kriaunų k.c.</c:v>
                </c:pt>
                <c:pt idx="11">
                  <c:v>Laibgalių k.c.</c:v>
                </c:pt>
                <c:pt idx="12">
                  <c:v>Lukštų k.c.</c:v>
                </c:pt>
                <c:pt idx="13">
                  <c:v>Martynonių k.c.</c:v>
                </c:pt>
                <c:pt idx="14">
                  <c:v>Obelių sen.</c:v>
                </c:pt>
                <c:pt idx="15">
                  <c:v>Panemunio k.c.</c:v>
                </c:pt>
                <c:pt idx="16">
                  <c:v>Pakriaunių k.c</c:v>
                </c:pt>
                <c:pt idx="17">
                  <c:v>Sėlynės k.c. </c:v>
                </c:pt>
                <c:pt idx="18">
                  <c:v>Salų dvaro sodyba</c:v>
                </c:pt>
                <c:pt idx="19">
                  <c:v>Suvainiškio k.c.</c:v>
                </c:pt>
                <c:pt idx="20">
                  <c:v>Žiobiškio k.c.</c:v>
                </c:pt>
                <c:pt idx="21">
                  <c:v>PANDĖLIO  UDC ( kult. veiklos skyrius)</c:v>
                </c:pt>
                <c:pt idx="22">
                  <c:v>Panemunėlio UDC ( kult. veiklos skyrius)</c:v>
                </c:pt>
              </c:strCache>
            </c:strRef>
          </c:cat>
          <c:val>
            <c:numRef>
              <c:f>Lėšos!$C$93:$C$115</c:f>
              <c:numCache>
                <c:formatCode>General</c:formatCode>
                <c:ptCount val="23"/>
                <c:pt idx="0">
                  <c:v>0</c:v>
                </c:pt>
                <c:pt idx="1">
                  <c:v>35</c:v>
                </c:pt>
                <c:pt idx="2">
                  <c:v>1450</c:v>
                </c:pt>
                <c:pt idx="3">
                  <c:v>0</c:v>
                </c:pt>
                <c:pt idx="4">
                  <c:v>446</c:v>
                </c:pt>
                <c:pt idx="5">
                  <c:v>272</c:v>
                </c:pt>
                <c:pt idx="6">
                  <c:v>0</c:v>
                </c:pt>
                <c:pt idx="7">
                  <c:v>0</c:v>
                </c:pt>
                <c:pt idx="8">
                  <c:v>340</c:v>
                </c:pt>
                <c:pt idx="9">
                  <c:v>60</c:v>
                </c:pt>
                <c:pt idx="10">
                  <c:v>2701</c:v>
                </c:pt>
                <c:pt idx="11">
                  <c:v>331</c:v>
                </c:pt>
                <c:pt idx="12">
                  <c:v>15</c:v>
                </c:pt>
                <c:pt idx="13">
                  <c:v>0</c:v>
                </c:pt>
                <c:pt idx="14">
                  <c:v>52</c:v>
                </c:pt>
                <c:pt idx="15">
                  <c:v>0</c:v>
                </c:pt>
                <c:pt idx="16">
                  <c:v>100</c:v>
                </c:pt>
                <c:pt idx="17">
                  <c:v>0</c:v>
                </c:pt>
                <c:pt idx="18">
                  <c:v>817</c:v>
                </c:pt>
                <c:pt idx="19">
                  <c:v>0</c:v>
                </c:pt>
                <c:pt idx="20">
                  <c:v>0</c:v>
                </c:pt>
                <c:pt idx="21">
                  <c:v>4065</c:v>
                </c:pt>
                <c:pt idx="22">
                  <c:v>496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3651968"/>
        <c:axId val="177225024"/>
      </c:barChart>
      <c:catAx>
        <c:axId val="25365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225024"/>
        <c:crosses val="autoZero"/>
        <c:auto val="1"/>
        <c:lblAlgn val="ctr"/>
        <c:lblOffset val="100"/>
        <c:noMultiLvlLbl val="0"/>
      </c:catAx>
      <c:valAx>
        <c:axId val="177225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3651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tačiakampis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tačiakampis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ačiakampis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iesioji jungtis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Tiesioji jungtis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tačiakamp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a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a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a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oraštės vietos rezervavimo ženklas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tačiakampis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iesioji jungtis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iesioji jungtis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ačiakampis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a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a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a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Tiesioji jungtis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2" name="Teksto vietos rezervavimo ženkla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14" name="Teksto vietos rezervavimo ženkla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6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8" name="Tiesioji jungtis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a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urinio vietos rezervavimo ženkla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1" name="Datos vietos rezervavimo ženklas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22" name="Skaidrės numerio vietos rezervavimo ženklas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Poraštės vietos rezervavimo ženklas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a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esioji jungtis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Tiesioji jungtis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os vietos rezervavimo ženkla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18" name="Skaidrės numerio vietos rezervavimo ženkla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Poraštės vietos rezervavimo ženkla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CCBC6D-2596-4EED-B12B-8D10ECF0B5B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Tiesioji jungti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a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07E48E-B490-4A58-A874-FF8EDF7A181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2017 m. kultūrinės veiklos pokytis rajono kaimuose.</a:t>
            </a:r>
            <a:endParaRPr lang="en-GB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7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Mėgėjų meno kolektyvų veikla vietoje ir išvykose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1134347"/>
              </p:ext>
            </p:extLst>
          </p:nvPr>
        </p:nvGraphicFramePr>
        <p:xfrm>
          <a:off x="0" y="1600200"/>
          <a:ext cx="9036496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935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b="1" dirty="0" smtClean="0"/>
              <a:t>Aktyviai meno kolektyvai koncertavo vietose: </a:t>
            </a:r>
            <a:r>
              <a:rPr lang="lt-LT" dirty="0" smtClean="0"/>
              <a:t>Juodupės, Kamajų</a:t>
            </a:r>
            <a:r>
              <a:rPr lang="lt-LT" dirty="0" smtClean="0"/>
              <a:t>, Kriaunų</a:t>
            </a:r>
            <a:r>
              <a:rPr lang="lt-LT" dirty="0" smtClean="0"/>
              <a:t>, </a:t>
            </a:r>
            <a:r>
              <a:rPr lang="lt-LT" dirty="0" err="1" smtClean="0"/>
              <a:t>Žiobiškio</a:t>
            </a:r>
            <a:r>
              <a:rPr lang="lt-LT" dirty="0" smtClean="0"/>
              <a:t>, Pandėlio.</a:t>
            </a:r>
          </a:p>
          <a:p>
            <a:r>
              <a:rPr lang="lt-LT" b="1" dirty="0" smtClean="0"/>
              <a:t>Išvykose:</a:t>
            </a:r>
            <a:r>
              <a:rPr lang="lt-LT" dirty="0" smtClean="0"/>
              <a:t> Bajorų, </a:t>
            </a:r>
            <a:r>
              <a:rPr lang="lt-LT" dirty="0" err="1" smtClean="0"/>
              <a:t>Obelių</a:t>
            </a:r>
            <a:r>
              <a:rPr lang="lt-LT" dirty="0" smtClean="0"/>
              <a:t>, Panemunėlio, o Kriaunų kolektyvai aktyviai koncertavo vietoje ir išvykose.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164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Kultūros centrų vidinės veiklos intensyvumas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866438"/>
              </p:ext>
            </p:extLst>
          </p:nvPr>
        </p:nvGraphicFramePr>
        <p:xfrm>
          <a:off x="179512" y="1600200"/>
          <a:ext cx="8856984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537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Intensyvumas padidėjo Pandėlio, </a:t>
            </a:r>
            <a:r>
              <a:rPr lang="lt-LT" dirty="0" err="1"/>
              <a:t>P</a:t>
            </a:r>
            <a:r>
              <a:rPr lang="lt-LT" dirty="0" err="1" smtClean="0"/>
              <a:t>akriaunių</a:t>
            </a:r>
            <a:r>
              <a:rPr lang="lt-LT" dirty="0" smtClean="0"/>
              <a:t>, Lukštų, Laibgalių, Kazliškio, Kamajų kultūros centruose.</a:t>
            </a:r>
          </a:p>
          <a:p>
            <a:r>
              <a:rPr lang="lt-LT" dirty="0" smtClean="0"/>
              <a:t>Sumažėjo Panemunėlio UDC ir </a:t>
            </a:r>
            <a:r>
              <a:rPr lang="lt-LT" dirty="0" err="1" smtClean="0"/>
              <a:t>Obelių</a:t>
            </a:r>
            <a:r>
              <a:rPr lang="lt-LT" dirty="0" smtClean="0"/>
              <a:t> seniūnijos specialistų veikla.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469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Renginių organizavimo lyginamieji </a:t>
            </a:r>
            <a:r>
              <a:rPr lang="lt-LT" dirty="0" smtClean="0"/>
              <a:t>rodikliai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19533330"/>
              </p:ext>
            </p:extLst>
          </p:nvPr>
        </p:nvGraphicFramePr>
        <p:xfrm>
          <a:off x="457200" y="1600200"/>
          <a:ext cx="8507288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183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Jau keletą metų iš eilės renginių  skaičius auga.</a:t>
            </a:r>
          </a:p>
          <a:p>
            <a:r>
              <a:rPr lang="lt-LT" dirty="0" smtClean="0"/>
              <a:t>Lyginant su 2016 metais</a:t>
            </a:r>
            <a:r>
              <a:rPr lang="en-GB" dirty="0" smtClean="0"/>
              <a:t>,</a:t>
            </a:r>
            <a:r>
              <a:rPr lang="lt-LT" dirty="0" smtClean="0"/>
              <a:t>  renginių 2017 metais suorganizuota 53  daugiau.</a:t>
            </a:r>
          </a:p>
          <a:p>
            <a:r>
              <a:rPr lang="lt-LT" dirty="0" smtClean="0"/>
              <a:t>Tai reiškia, </a:t>
            </a:r>
            <a:r>
              <a:rPr lang="lt-LT" dirty="0" smtClean="0"/>
              <a:t>kad didinamas </a:t>
            </a:r>
            <a:r>
              <a:rPr lang="lt-LT" dirty="0" smtClean="0"/>
              <a:t>gyventojų laisvalaikio užimtumas.</a:t>
            </a:r>
          </a:p>
          <a:p>
            <a:r>
              <a:rPr lang="lt-LT" dirty="0" smtClean="0"/>
              <a:t>Lankytojų skaičius renginiuose išaugo 2708.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07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Biudžeto lėšų pokytis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837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>
                <a:solidFill>
                  <a:srgbClr val="FF0000"/>
                </a:solidFill>
              </a:rPr>
              <a:t>Biudžeto lėšos augo, išskyrus </a:t>
            </a:r>
            <a:r>
              <a:rPr lang="lt-LT" dirty="0" err="1" smtClean="0">
                <a:solidFill>
                  <a:srgbClr val="FF0000"/>
                </a:solidFill>
              </a:rPr>
              <a:t>Obelių</a:t>
            </a:r>
            <a:r>
              <a:rPr lang="lt-LT" dirty="0" smtClean="0">
                <a:solidFill>
                  <a:srgbClr val="FF0000"/>
                </a:solidFill>
              </a:rPr>
              <a:t> sen. </a:t>
            </a:r>
            <a:r>
              <a:rPr lang="lt-LT" dirty="0">
                <a:solidFill>
                  <a:srgbClr val="FF0000"/>
                </a:solidFill>
              </a:rPr>
              <a:t>k</a:t>
            </a:r>
            <a:r>
              <a:rPr lang="lt-LT" dirty="0" smtClean="0">
                <a:solidFill>
                  <a:srgbClr val="FF0000"/>
                </a:solidFill>
              </a:rPr>
              <a:t>ultūrinę veiklą, Juodupės kultūros centrą ir Panemunėlio UDC</a:t>
            </a:r>
          </a:p>
          <a:p>
            <a:r>
              <a:rPr lang="lt-LT" dirty="0" smtClean="0">
                <a:solidFill>
                  <a:srgbClr val="FF0000"/>
                </a:solidFill>
              </a:rPr>
              <a:t>Priežastys: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11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Gautos lėšos iš kitų šaltinių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79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Iš kitų šaltinių daugiausiai lėšų gavo Juodupės, Kazliškio ir </a:t>
            </a:r>
            <a:r>
              <a:rPr lang="lt-LT" dirty="0" err="1" smtClean="0"/>
              <a:t>Obelių</a:t>
            </a:r>
            <a:r>
              <a:rPr lang="lt-LT" dirty="0" smtClean="0"/>
              <a:t> kultūros centrai.</a:t>
            </a:r>
          </a:p>
          <a:p>
            <a:r>
              <a:rPr lang="lt-LT" dirty="0" smtClean="0"/>
              <a:t>Daugiausiai lėšų už mokamas paslaugas surinko:  </a:t>
            </a:r>
            <a:r>
              <a:rPr lang="lt-LT" dirty="0"/>
              <a:t>P</a:t>
            </a:r>
            <a:r>
              <a:rPr lang="lt-LT" dirty="0" smtClean="0"/>
              <a:t>andėlio UDC, Bajorų, Kriaunų kult. C.</a:t>
            </a:r>
          </a:p>
          <a:p>
            <a:r>
              <a:rPr lang="lt-LT" dirty="0" smtClean="0"/>
              <a:t>Visai už mokamas paslaugas lėšų  negavo: </a:t>
            </a:r>
            <a:r>
              <a:rPr lang="lt-LT" dirty="0" err="1" smtClean="0"/>
              <a:t>Aleksandravėlės</a:t>
            </a:r>
            <a:r>
              <a:rPr lang="lt-LT" dirty="0" smtClean="0"/>
              <a:t>, Duokiškio, </a:t>
            </a:r>
            <a:r>
              <a:rPr lang="lt-LT" dirty="0" smtClean="0"/>
              <a:t>Kalvių</a:t>
            </a:r>
            <a:r>
              <a:rPr lang="lt-LT" dirty="0" smtClean="0"/>
              <a:t>, </a:t>
            </a:r>
            <a:r>
              <a:rPr lang="lt-LT" dirty="0"/>
              <a:t>K</a:t>
            </a:r>
            <a:r>
              <a:rPr lang="lt-LT" dirty="0" smtClean="0"/>
              <a:t>amajų</a:t>
            </a:r>
            <a:r>
              <a:rPr lang="lt-LT" dirty="0" smtClean="0"/>
              <a:t>, </a:t>
            </a:r>
            <a:r>
              <a:rPr lang="lt-LT" dirty="0" err="1"/>
              <a:t>M</a:t>
            </a:r>
            <a:r>
              <a:rPr lang="lt-LT" dirty="0" err="1" smtClean="0"/>
              <a:t>artynonių</a:t>
            </a:r>
            <a:r>
              <a:rPr lang="lt-LT" dirty="0" smtClean="0"/>
              <a:t>, Panemunio, </a:t>
            </a:r>
            <a:r>
              <a:rPr lang="lt-LT" dirty="0" err="1" smtClean="0"/>
              <a:t>Sėlynės</a:t>
            </a:r>
            <a:r>
              <a:rPr lang="lt-LT" dirty="0" smtClean="0"/>
              <a:t>, Suvainiškio ir </a:t>
            </a:r>
            <a:r>
              <a:rPr lang="lt-LT" dirty="0" err="1" smtClean="0"/>
              <a:t>Žiobiškio</a:t>
            </a:r>
            <a:r>
              <a:rPr lang="lt-LT" dirty="0" smtClean="0"/>
              <a:t> kultūros centrai.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10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Bendra materialinės bazės  informacija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21 – kitas darinys ( kultūros centras kaime);</a:t>
            </a:r>
          </a:p>
          <a:p>
            <a:r>
              <a:rPr lang="lt-LT" dirty="0" smtClean="0"/>
              <a:t>2 – universalūs kultūros centrai;</a:t>
            </a:r>
          </a:p>
          <a:p>
            <a:r>
              <a:rPr lang="lt-LT" dirty="0" smtClean="0"/>
              <a:t>25 – kompiuteriai ( 7 </a:t>
            </a:r>
            <a:r>
              <a:rPr lang="lt-LT" dirty="0"/>
              <a:t>P</a:t>
            </a:r>
            <a:r>
              <a:rPr lang="lt-LT" dirty="0" smtClean="0"/>
              <a:t>anemunėlio UDC);</a:t>
            </a:r>
          </a:p>
          <a:p>
            <a:r>
              <a:rPr lang="lt-LT" dirty="0" smtClean="0"/>
              <a:t>86 – muzikos instrumentai;</a:t>
            </a:r>
          </a:p>
          <a:p>
            <a:r>
              <a:rPr lang="lt-LT" dirty="0" smtClean="0"/>
              <a:t>156 – tautiniai kostiumai;</a:t>
            </a:r>
          </a:p>
          <a:p>
            <a:r>
              <a:rPr lang="lt-LT" dirty="0" smtClean="0"/>
              <a:t>46 – darbuotojai ( iš jų 7 aptarnaujantis </a:t>
            </a:r>
            <a:r>
              <a:rPr lang="lt-LT" dirty="0" err="1" smtClean="0"/>
              <a:t>personal</a:t>
            </a:r>
            <a:r>
              <a:rPr lang="en-GB" dirty="0" smtClean="0"/>
              <a:t>as</a:t>
            </a:r>
            <a:r>
              <a:rPr lang="lt-LT" dirty="0" smtClean="0"/>
              <a:t>);</a:t>
            </a:r>
          </a:p>
          <a:p>
            <a:r>
              <a:rPr lang="lt-LT" dirty="0" smtClean="0"/>
              <a:t>32,25 – etatų.</a:t>
            </a:r>
          </a:p>
          <a:p>
            <a:endParaRPr lang="lt-L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3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10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2017 m. užduočių įvykdymas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Surinkta informacija atvykstantiems turistams ir patalpinta kiekvienos seniūnijos internetiniame psl.</a:t>
            </a:r>
          </a:p>
          <a:p>
            <a:r>
              <a:rPr lang="lt-LT" dirty="0" smtClean="0"/>
              <a:t>Parengtas nematerialaus kultūros paveldo vertybių sąrašas lokaliniu būdu, į kurį įtrauktos net 37 vertybės. Ačiū visiems kultūros specialistams.</a:t>
            </a:r>
          </a:p>
          <a:p>
            <a:r>
              <a:rPr lang="lt-LT" dirty="0" err="1" smtClean="0"/>
              <a:t>Jūžintų</a:t>
            </a:r>
            <a:r>
              <a:rPr lang="lt-LT" dirty="0" smtClean="0"/>
              <a:t> krašto  keptinis alus  įtrauktas į Nacionalinį kultūros paveldo sąvadą.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39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Lietuvos šimtmečio dainų šventei ,,Vardan tos...“   pasiruošė :</a:t>
            </a:r>
          </a:p>
          <a:p>
            <a:r>
              <a:rPr lang="lt-LT" dirty="0" smtClean="0"/>
              <a:t>Kriaunų kaimo kapela, Juodupės ir </a:t>
            </a:r>
            <a:r>
              <a:rPr lang="lt-LT" dirty="0" err="1" smtClean="0"/>
              <a:t>Obelių</a:t>
            </a:r>
            <a:r>
              <a:rPr lang="lt-LT" dirty="0" smtClean="0"/>
              <a:t> jungtinė kapela ,,Malūnas“, </a:t>
            </a:r>
            <a:r>
              <a:rPr lang="lt-LT" dirty="0" err="1" smtClean="0"/>
              <a:t>Žiobiškio</a:t>
            </a:r>
            <a:r>
              <a:rPr lang="lt-LT" dirty="0" smtClean="0"/>
              <a:t> folkloro kolektyvas ,, </a:t>
            </a:r>
            <a:r>
              <a:rPr lang="lt-LT" dirty="0" err="1" smtClean="0"/>
              <a:t>Vengerynė</a:t>
            </a:r>
            <a:r>
              <a:rPr lang="lt-LT" dirty="0" smtClean="0"/>
              <a:t>“, Bajorų lėlių teatras ,,ČIZ“ ir Pandėlio UDC folkloro kolektyvas.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227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Darbai 2018 metams:</a:t>
            </a:r>
            <a:br>
              <a:rPr lang="lt-LT" dirty="0" smtClean="0"/>
            </a:b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Aktyviai, išradingai ir tinkamai paminėti </a:t>
            </a:r>
            <a:r>
              <a:rPr lang="lt-LT" dirty="0" smtClean="0"/>
              <a:t>atkurtos </a:t>
            </a:r>
            <a:r>
              <a:rPr lang="lt-LT" dirty="0" smtClean="0"/>
              <a:t>Lietuvos šimtmetį.</a:t>
            </a:r>
          </a:p>
          <a:p>
            <a:r>
              <a:rPr lang="lt-LT" dirty="0" smtClean="0"/>
              <a:t>Prisidėti   prie įgyvendinamo projekto ,, Rokiškis - Lietuvos </a:t>
            </a:r>
            <a:r>
              <a:rPr lang="lt-LT" dirty="0" err="1" smtClean="0"/>
              <a:t>kultūro</a:t>
            </a:r>
            <a:r>
              <a:rPr lang="lt-LT" dirty="0" smtClean="0"/>
              <a:t> sostinė – 2019“.</a:t>
            </a:r>
          </a:p>
          <a:p>
            <a:r>
              <a:rPr lang="lt-LT" dirty="0" smtClean="0"/>
              <a:t>Kriaunų kultūros specialistei ir bibliotekininkei parengti paraišką  nematerialaus kultūros sąvadui ,, </a:t>
            </a:r>
            <a:r>
              <a:rPr lang="lt-LT" dirty="0" err="1" smtClean="0"/>
              <a:t>Kantičkinis</a:t>
            </a:r>
            <a:r>
              <a:rPr lang="lt-LT" dirty="0" smtClean="0"/>
              <a:t> giedojimas Kriaunų krašte“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025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Kamajų kultūros specialistei parengti  nematerialaus kultūros sąvadui paraišką  šventei ,,</a:t>
            </a:r>
            <a:r>
              <a:rPr lang="lt-LT" dirty="0" err="1" smtClean="0"/>
              <a:t>Kuc</a:t>
            </a:r>
            <a:r>
              <a:rPr lang="lt-LT" dirty="0" smtClean="0"/>
              <a:t> , </a:t>
            </a:r>
            <a:r>
              <a:rPr lang="lt-LT" dirty="0" err="1" smtClean="0"/>
              <a:t>kuc</a:t>
            </a:r>
            <a:r>
              <a:rPr lang="lt-LT" dirty="0" smtClean="0"/>
              <a:t> </a:t>
            </a:r>
            <a:r>
              <a:rPr lang="lt-LT" dirty="0"/>
              <a:t>K</a:t>
            </a:r>
            <a:r>
              <a:rPr lang="lt-LT" dirty="0" smtClean="0"/>
              <a:t>amajuos</a:t>
            </a:r>
            <a:r>
              <a:rPr lang="lt-LT" dirty="0" smtClean="0"/>
              <a:t>“</a:t>
            </a:r>
          </a:p>
          <a:p>
            <a:r>
              <a:rPr lang="lt-LT" dirty="0" smtClean="0"/>
              <a:t>Šių paraiškų pirmoji patikra  birželio 1 d., antroji rugsėjo 1 d. ir pateikimas spalio 1 d.</a:t>
            </a:r>
          </a:p>
          <a:p>
            <a:r>
              <a:rPr lang="lt-LT" dirty="0" smtClean="0"/>
              <a:t>Parengti paraiškas iki lapkričio 1 d. vietiniu lygmeniu: ,,Pirmas slaptas vaidinimas Panemunėlio krašte“;</a:t>
            </a:r>
          </a:p>
          <a:p>
            <a:r>
              <a:rPr lang="lt-LT" dirty="0" smtClean="0"/>
              <a:t>Tortų kepimas Suvainiškio </a:t>
            </a:r>
            <a:r>
              <a:rPr lang="lt-LT" dirty="0" smtClean="0"/>
              <a:t>krašte;</a:t>
            </a:r>
            <a:endParaRPr lang="lt-L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517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,,Tinklų mezgimas Salų krašte“; </a:t>
            </a:r>
          </a:p>
          <a:p>
            <a:r>
              <a:rPr lang="lt-LT" dirty="0" smtClean="0"/>
              <a:t>,, Paguodos atlaidai </a:t>
            </a:r>
            <a:r>
              <a:rPr lang="lt-LT" dirty="0" err="1" smtClean="0"/>
              <a:t>Aleksandravėlės</a:t>
            </a:r>
            <a:r>
              <a:rPr lang="lt-LT" dirty="0" smtClean="0"/>
              <a:t> krašte“;</a:t>
            </a:r>
          </a:p>
          <a:p>
            <a:r>
              <a:rPr lang="lt-LT" dirty="0" smtClean="0"/>
              <a:t>,, Miežinio alaus gamyba </a:t>
            </a:r>
            <a:r>
              <a:rPr lang="lt-LT" dirty="0" err="1" smtClean="0"/>
              <a:t>Lailūnuose</a:t>
            </a:r>
            <a:r>
              <a:rPr lang="lt-LT" dirty="0" smtClean="0"/>
              <a:t>“;</a:t>
            </a:r>
          </a:p>
          <a:p>
            <a:r>
              <a:rPr lang="lt-LT" dirty="0" smtClean="0"/>
              <a:t>,, </a:t>
            </a:r>
            <a:r>
              <a:rPr lang="lt-LT" dirty="0" err="1"/>
              <a:t>P</a:t>
            </a:r>
            <a:r>
              <a:rPr lang="lt-LT" dirty="0" err="1" smtClean="0"/>
              <a:t>etrovkos</a:t>
            </a:r>
            <a:r>
              <a:rPr lang="lt-LT" dirty="0" smtClean="0"/>
              <a:t> šventė Lukštuose“.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464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Kompetencijų tobulinimas</a:t>
            </a:r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Rokiškio švietimo centras parengė projektą  kompetencijų tobulinimo klausimais.</a:t>
            </a:r>
          </a:p>
          <a:p>
            <a:r>
              <a:rPr lang="lt-LT" dirty="0" smtClean="0"/>
              <a:t>Pirmieji mokymai kultūros vadybininkams vyks kovo 26 – 27 d. Rokiškio švietimo centro patalpose.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736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err="1" smtClean="0"/>
              <a:t>Sekmės</a:t>
            </a:r>
            <a:r>
              <a:rPr lang="lt-LT" dirty="0" smtClean="0"/>
              <a:t> darbuose</a:t>
            </a:r>
            <a:r>
              <a:rPr lang="en-GB" dirty="0" smtClean="0"/>
              <a:t>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894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b="1" dirty="0" smtClean="0"/>
              <a:t>Kompiuterius įsigijo </a:t>
            </a:r>
            <a:r>
              <a:rPr lang="lt-LT" dirty="0" smtClean="0"/>
              <a:t>: Kriaunos, Aukštakalniai, </a:t>
            </a:r>
            <a:r>
              <a:rPr lang="lt-LT" dirty="0" err="1" smtClean="0"/>
              <a:t>Pakriauniai</a:t>
            </a:r>
            <a:r>
              <a:rPr lang="lt-LT" dirty="0" smtClean="0"/>
              <a:t>, </a:t>
            </a:r>
            <a:r>
              <a:rPr lang="lt-LT" dirty="0" err="1" smtClean="0"/>
              <a:t>Martynonis</a:t>
            </a:r>
            <a:r>
              <a:rPr lang="lt-LT" dirty="0" smtClean="0"/>
              <a:t>, Panemunis, Lukštai, Obeliai.</a:t>
            </a:r>
          </a:p>
          <a:p>
            <a:r>
              <a:rPr lang="lt-LT" b="1" dirty="0" smtClean="0"/>
              <a:t>Instrumentus įsigijo: </a:t>
            </a:r>
            <a:r>
              <a:rPr lang="lt-LT" dirty="0" err="1" smtClean="0"/>
              <a:t>Juodupė</a:t>
            </a:r>
            <a:r>
              <a:rPr lang="lt-LT" dirty="0" smtClean="0"/>
              <a:t>, Kavoliškis, Kriaunos, </a:t>
            </a:r>
            <a:r>
              <a:rPr lang="lt-LT" dirty="0" err="1" smtClean="0"/>
              <a:t>Pan</a:t>
            </a:r>
            <a:r>
              <a:rPr lang="en-GB" dirty="0" smtClean="0"/>
              <a:t>e</a:t>
            </a:r>
            <a:r>
              <a:rPr lang="lt-LT" dirty="0" err="1" smtClean="0"/>
              <a:t>munėlis</a:t>
            </a:r>
            <a:r>
              <a:rPr lang="lt-LT" dirty="0" smtClean="0"/>
              <a:t>.</a:t>
            </a:r>
          </a:p>
          <a:p>
            <a:r>
              <a:rPr lang="lt-LT" b="1" dirty="0" smtClean="0"/>
              <a:t>Drabužius įsigijo: </a:t>
            </a:r>
            <a:r>
              <a:rPr lang="lt-LT" dirty="0" err="1" smtClean="0"/>
              <a:t>Juodupė</a:t>
            </a:r>
            <a:r>
              <a:rPr lang="lt-LT" dirty="0" smtClean="0"/>
              <a:t>, Kazliškis, Kriaunos, Obeliai, Pandėlys.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2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Kolektyvai ir dalyviai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062012"/>
              </p:ext>
            </p:extLst>
          </p:nvPr>
        </p:nvGraphicFramePr>
        <p:xfrm>
          <a:off x="107504" y="1600200"/>
          <a:ext cx="8928992" cy="4781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17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b="1" dirty="0" smtClean="0"/>
              <a:t>Daugiausia kolektyvų: </a:t>
            </a:r>
            <a:r>
              <a:rPr lang="lt-LT" dirty="0" smtClean="0"/>
              <a:t>Bajoruose-7, Kriaunose ir Lukštuose po 6, </a:t>
            </a:r>
            <a:r>
              <a:rPr lang="lt-LT" dirty="0" err="1" smtClean="0"/>
              <a:t>Juodupėje</a:t>
            </a:r>
            <a:r>
              <a:rPr lang="lt-LT" dirty="0" smtClean="0"/>
              <a:t> -5.</a:t>
            </a:r>
          </a:p>
          <a:p>
            <a:r>
              <a:rPr lang="lt-LT" b="1" dirty="0" smtClean="0"/>
              <a:t>Gausiausi kolektyvai : </a:t>
            </a:r>
            <a:r>
              <a:rPr lang="lt-LT" dirty="0" err="1" smtClean="0"/>
              <a:t>Obeliuose</a:t>
            </a:r>
            <a:r>
              <a:rPr lang="lt-LT" dirty="0" smtClean="0"/>
              <a:t>, Bajoruose, Pandėlyje, </a:t>
            </a:r>
            <a:r>
              <a:rPr lang="lt-LT" dirty="0" err="1" smtClean="0"/>
              <a:t>Juodupėje</a:t>
            </a:r>
            <a:r>
              <a:rPr lang="lt-LT" dirty="0" smtClean="0"/>
              <a:t>, Panemunėlyje, Kriaunose.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4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Lyginant kolektyvus  su 2016m.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37198687"/>
              </p:ext>
            </p:extLst>
          </p:nvPr>
        </p:nvGraphicFramePr>
        <p:xfrm>
          <a:off x="107504" y="1600200"/>
          <a:ext cx="8928992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031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291264" cy="4641379"/>
          </a:xfrm>
        </p:spPr>
        <p:txBody>
          <a:bodyPr>
            <a:normAutofit/>
          </a:bodyPr>
          <a:lstStyle/>
          <a:p>
            <a:r>
              <a:rPr lang="lt-LT" dirty="0" smtClean="0"/>
              <a:t>Kolektyvų sumažėjo: Bajoruose, Kalviuose, Kavoliškyje, </a:t>
            </a:r>
            <a:r>
              <a:rPr lang="lt-LT" dirty="0" err="1" smtClean="0"/>
              <a:t>Obeliuose</a:t>
            </a:r>
            <a:r>
              <a:rPr lang="lt-LT" dirty="0" smtClean="0"/>
              <a:t>, Pandėlyje.</a:t>
            </a:r>
          </a:p>
          <a:p>
            <a:r>
              <a:rPr lang="lt-LT" dirty="0" smtClean="0"/>
              <a:t>Šiose vietovėse </a:t>
            </a:r>
            <a:r>
              <a:rPr lang="lt-LT" dirty="0" err="1" smtClean="0"/>
              <a:t>koletyvų</a:t>
            </a:r>
            <a:r>
              <a:rPr lang="lt-LT" dirty="0" smtClean="0"/>
              <a:t> mažėjimo veiksniai buvo įvairių klubų veiklos mažėjimas.</a:t>
            </a:r>
          </a:p>
          <a:p>
            <a:r>
              <a:rPr lang="lt-LT" dirty="0"/>
              <a:t> </a:t>
            </a:r>
            <a:r>
              <a:rPr lang="lt-LT" dirty="0" smtClean="0"/>
              <a:t>Vienose vietovėse </a:t>
            </a:r>
            <a:r>
              <a:rPr lang="lt-LT" dirty="0" smtClean="0"/>
              <a:t>mažėjo, </a:t>
            </a:r>
            <a:r>
              <a:rPr lang="lt-LT" dirty="0" smtClean="0"/>
              <a:t>kitose vietovėse daugėjo kolektyvų ( </a:t>
            </a:r>
            <a:r>
              <a:rPr lang="lt-LT" dirty="0" err="1" smtClean="0"/>
              <a:t>Juodupėje</a:t>
            </a:r>
            <a:r>
              <a:rPr lang="lt-LT" dirty="0" smtClean="0"/>
              <a:t>, </a:t>
            </a:r>
            <a:r>
              <a:rPr lang="en-GB" dirty="0" smtClean="0"/>
              <a:t>L</a:t>
            </a:r>
            <a:r>
              <a:rPr lang="lt-LT" dirty="0" err="1" smtClean="0"/>
              <a:t>aibgaliuose</a:t>
            </a:r>
            <a:r>
              <a:rPr lang="lt-LT" dirty="0" smtClean="0"/>
              <a:t>, Lukštuose, </a:t>
            </a:r>
            <a:r>
              <a:rPr lang="lt-LT" dirty="0" err="1" smtClean="0"/>
              <a:t>Martinonyse</a:t>
            </a:r>
            <a:r>
              <a:rPr lang="lt-LT" dirty="0" smtClean="0"/>
              <a:t>, </a:t>
            </a:r>
            <a:r>
              <a:rPr lang="lt-LT" dirty="0" err="1" smtClean="0"/>
              <a:t>Sėlynėje</a:t>
            </a:r>
            <a:r>
              <a:rPr lang="lt-LT" dirty="0" smtClean="0"/>
              <a:t>, Panemunėlyje), bet bendras kolektyvų skaičius rajone išliko stabilus – 74.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09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Lyginant dalyvius su 2016 metais</a:t>
            </a:r>
            <a:endParaRPr lang="en-GB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5306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Kaip su kolektyvais, taip ir su dalyviais, nagrinėjant atskirose vietovėse saviveiklininkų skaičius, paaiškėjo didėjimo tendencija. 2017 metais lyginant su 2016 metais saviveiklininkų padaugėjo -38.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7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šdailintas">
  <a:themeElements>
    <a:clrScheme name="Išdailinta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Išdailinta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šdailinta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1109</TotalTime>
  <Words>665</Words>
  <Application>Microsoft Office PowerPoint</Application>
  <PresentationFormat>Demonstracija ekrane (4:3)</PresentationFormat>
  <Paragraphs>61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27</vt:i4>
      </vt:variant>
    </vt:vector>
  </HeadingPairs>
  <TitlesOfParts>
    <vt:vector size="28" baseType="lpstr">
      <vt:lpstr>Išdailintas</vt:lpstr>
      <vt:lpstr>2017 m. kultūrinės veiklos pokytis rajono kaimuose.</vt:lpstr>
      <vt:lpstr>Bendra materialinės bazės  informacija</vt:lpstr>
      <vt:lpstr>PowerPoint pristatymas</vt:lpstr>
      <vt:lpstr>Kolektyvai ir dalyviai</vt:lpstr>
      <vt:lpstr>PowerPoint pristatymas</vt:lpstr>
      <vt:lpstr>Lyginant kolektyvus  su 2016m.</vt:lpstr>
      <vt:lpstr>PowerPoint pristatymas</vt:lpstr>
      <vt:lpstr>Lyginant dalyvius su 2016 metais</vt:lpstr>
      <vt:lpstr>PowerPoint pristatymas</vt:lpstr>
      <vt:lpstr>Mėgėjų meno kolektyvų veikla vietoje ir išvykose</vt:lpstr>
      <vt:lpstr>PowerPoint pristatymas</vt:lpstr>
      <vt:lpstr>Kultūros centrų vidinės veiklos intensyvumas</vt:lpstr>
      <vt:lpstr>PowerPoint pristatymas</vt:lpstr>
      <vt:lpstr>Renginių organizavimo lyginamieji rodikliai</vt:lpstr>
      <vt:lpstr>PowerPoint pristatymas</vt:lpstr>
      <vt:lpstr>Biudžeto lėšų pokytis</vt:lpstr>
      <vt:lpstr>PowerPoint pristatymas</vt:lpstr>
      <vt:lpstr>Gautos lėšos iš kitų šaltinių</vt:lpstr>
      <vt:lpstr>PowerPoint pristatymas</vt:lpstr>
      <vt:lpstr>PowerPoint pristatymas</vt:lpstr>
      <vt:lpstr>2017 m. užduočių įvykdymas</vt:lpstr>
      <vt:lpstr>PowerPoint pristatymas</vt:lpstr>
      <vt:lpstr> Darbai 2018 metams: </vt:lpstr>
      <vt:lpstr>PowerPoint pristatymas</vt:lpstr>
      <vt:lpstr>PowerPoint pristatymas</vt:lpstr>
      <vt:lpstr>Kompetencijų tobulinimas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Janina Komkiene</dc:creator>
  <cp:lastModifiedBy>Petras Blaževičius</cp:lastModifiedBy>
  <cp:revision>37</cp:revision>
  <dcterms:created xsi:type="dcterms:W3CDTF">2018-02-27T06:30:11Z</dcterms:created>
  <dcterms:modified xsi:type="dcterms:W3CDTF">2018-03-08T09:16:57Z</dcterms:modified>
</cp:coreProperties>
</file>